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10. 1. 2013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Elektromagnetick%C3%A9_spektrum" TargetMode="External"/><Relationship Id="rId2" Type="http://schemas.openxmlformats.org/officeDocument/2006/relationships/hyperlink" Target="http://cs.wikipedia.org/wiki/Elektromagnetick%C3%A9_z%C3%A1%C5%99en%C3%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ElmgSpektrum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ElmgSpektrum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Modr%C3%A1" TargetMode="External"/><Relationship Id="rId3" Type="http://schemas.openxmlformats.org/officeDocument/2006/relationships/hyperlink" Target="http://cs.wikipedia.org/wiki/%C4%8Cerven%C3%A1" TargetMode="External"/><Relationship Id="rId7" Type="http://schemas.openxmlformats.org/officeDocument/2006/relationships/hyperlink" Target="http://cs.wikipedia.org/wiki/Azurov%C3%A1" TargetMode="External"/><Relationship Id="rId2" Type="http://schemas.openxmlformats.org/officeDocument/2006/relationships/hyperlink" Target="http://cs.wikipedia.org/wiki/Bar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Zelen%C3%A1" TargetMode="External"/><Relationship Id="rId5" Type="http://schemas.openxmlformats.org/officeDocument/2006/relationships/hyperlink" Target="http://cs.wikipedia.org/wiki/%C5%BDlut%C3%A1" TargetMode="External"/><Relationship Id="rId4" Type="http://schemas.openxmlformats.org/officeDocument/2006/relationships/hyperlink" Target="http://cs.wikipedia.org/wiki/Oran%C5%BEov%C3%A1" TargetMode="External"/><Relationship Id="rId9" Type="http://schemas.openxmlformats.org/officeDocument/2006/relationships/hyperlink" Target="http://cs.wikipedia.org/wiki/Fialov%C3%A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Elektromagnetické záření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6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28165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Autor: 	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	1. pololetí šk. roku</a:t>
            </a:r>
          </a:p>
          <a:p>
            <a:r>
              <a:rPr lang="cs-CZ" dirty="0" smtClean="0"/>
              <a:t>Vytvořeno: </a:t>
            </a:r>
            <a:r>
              <a:rPr lang="cs-CZ" smtClean="0"/>
              <a:t>		10</a:t>
            </a:r>
            <a:r>
              <a:rPr lang="cs-CZ" dirty="0" smtClean="0"/>
              <a:t>. 1. 2013	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cs.wikipedia.org/wiki/Elektromagnetick%C3%A9_z%C3%A1%C5%99en%C3%AD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[2]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cs.wikipedia.org/wiki/Elektromagnetick%C3%A9_spektrum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[3]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cs.wikipedia.org/wiki/Soubor:ElmgSpektrum.png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49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Vymezení, rozdělení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696744" cy="32403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Elektromagnetické záření (viz též elektromagnetické vlny) je kombinace příčného postupného vlnění magnetického a elektrického pole tedy elektromagnetického pole. </a:t>
            </a:r>
            <a:r>
              <a:rPr lang="cs-CZ" dirty="0" smtClean="0"/>
              <a:t>[1]</a:t>
            </a:r>
          </a:p>
          <a:p>
            <a:r>
              <a:rPr lang="cs-CZ" dirty="0" smtClean="0"/>
              <a:t>Rozdělení podle vlnové délky:</a:t>
            </a:r>
            <a:endParaRPr lang="cs-CZ" dirty="0"/>
          </a:p>
          <a:p>
            <a:pPr lvl="1"/>
            <a:r>
              <a:rPr lang="cs-CZ" dirty="0" smtClean="0"/>
              <a:t>rádiové </a:t>
            </a:r>
            <a:r>
              <a:rPr lang="cs-CZ" dirty="0"/>
              <a:t>vlny</a:t>
            </a:r>
          </a:p>
          <a:p>
            <a:pPr lvl="1"/>
            <a:r>
              <a:rPr lang="cs-CZ" dirty="0" smtClean="0"/>
              <a:t>mikrovlnné </a:t>
            </a:r>
            <a:r>
              <a:rPr lang="cs-CZ" dirty="0"/>
              <a:t>záření, pod které patří i centimetrové vlny a kratší</a:t>
            </a:r>
          </a:p>
          <a:p>
            <a:pPr lvl="1"/>
            <a:r>
              <a:rPr lang="cs-CZ" dirty="0" smtClean="0"/>
              <a:t>infračervené </a:t>
            </a:r>
            <a:r>
              <a:rPr lang="cs-CZ" dirty="0"/>
              <a:t>záření</a:t>
            </a:r>
          </a:p>
          <a:p>
            <a:pPr lvl="1"/>
            <a:r>
              <a:rPr lang="cs-CZ" dirty="0" smtClean="0"/>
              <a:t>světlo</a:t>
            </a:r>
            <a:endParaRPr lang="cs-CZ" dirty="0"/>
          </a:p>
          <a:p>
            <a:pPr lvl="1"/>
            <a:r>
              <a:rPr lang="cs-CZ" dirty="0" smtClean="0"/>
              <a:t>ultrafialové </a:t>
            </a:r>
            <a:r>
              <a:rPr lang="cs-CZ" dirty="0"/>
              <a:t>záření</a:t>
            </a:r>
          </a:p>
          <a:p>
            <a:pPr lvl="1"/>
            <a:r>
              <a:rPr lang="cs-CZ" dirty="0" smtClean="0"/>
              <a:t>rentgenové </a:t>
            </a:r>
            <a:r>
              <a:rPr lang="cs-CZ" dirty="0"/>
              <a:t>záření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áření gama</a:t>
            </a:r>
            <a:endParaRPr lang="cs-CZ" dirty="0"/>
          </a:p>
        </p:txBody>
      </p:sp>
      <p:pic>
        <p:nvPicPr>
          <p:cNvPr id="2050" name="Picture 2" descr="Soubor:ElmgSpektr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81128"/>
            <a:ext cx="76009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570188" y="6381328"/>
            <a:ext cx="40142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cs.wikipedia.org/wiki/Soubor:ElmgSpektrum.png</a:t>
            </a:r>
            <a:r>
              <a:rPr lang="cs-CZ" sz="1000" dirty="0" smtClean="0"/>
              <a:t> [3]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339005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Radiové vlny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/>
          <a:lstStyle/>
          <a:p>
            <a:pPr algn="just"/>
            <a:r>
              <a:rPr lang="cs-CZ" dirty="0"/>
              <a:t>Radiové vlny jsou vyzařovány anténami jejichž délka je úměrná délce nosné vlny, takže jejich rozměry jsou v rozmezí milimetrů až stovek metrů; </a:t>
            </a:r>
            <a:endParaRPr lang="cs-CZ" dirty="0" smtClean="0"/>
          </a:p>
          <a:p>
            <a:pPr algn="just"/>
            <a:r>
              <a:rPr lang="cs-CZ" dirty="0" smtClean="0"/>
              <a:t>radiové </a:t>
            </a:r>
            <a:r>
              <a:rPr lang="cs-CZ" dirty="0"/>
              <a:t>vlny končí ve vzdálené IR oblasti (max. 300GHz). </a:t>
            </a:r>
            <a:endParaRPr lang="cs-CZ" dirty="0" smtClean="0"/>
          </a:p>
          <a:p>
            <a:pPr algn="just"/>
            <a:r>
              <a:rPr lang="cs-CZ" dirty="0" smtClean="0"/>
              <a:t>Užívají </a:t>
            </a:r>
            <a:r>
              <a:rPr lang="cs-CZ" dirty="0"/>
              <a:t>se pro rozličné přenosy informací pomocí služeb jako jsou rádiové vysílání, televize, mobilní telefony, amatérské rádiové přenosy a mnoho dalších. </a:t>
            </a:r>
            <a:r>
              <a:rPr lang="cs-CZ" dirty="0" smtClean="0"/>
              <a:t>[2]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55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Mikrovlny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/>
          <a:lstStyle/>
          <a:p>
            <a:pPr algn="just"/>
            <a:r>
              <a:rPr lang="cs-CZ" dirty="0"/>
              <a:t>Mikrovlny o frekvencích 3 – 300 GHz dělíme na SHF (3-30 GHz) a EHF (30-300 GHz). </a:t>
            </a:r>
            <a:endParaRPr lang="cs-CZ" dirty="0" smtClean="0"/>
          </a:p>
          <a:p>
            <a:pPr algn="just"/>
            <a:r>
              <a:rPr lang="cs-CZ" dirty="0" smtClean="0"/>
              <a:t>Mikrovlny </a:t>
            </a:r>
            <a:r>
              <a:rPr lang="cs-CZ" dirty="0"/>
              <a:t>jsou absorbovány molekulami tekutin, jež mají dipólový moment, zvláště vody; </a:t>
            </a:r>
            <a:endParaRPr lang="cs-CZ" dirty="0" smtClean="0"/>
          </a:p>
          <a:p>
            <a:pPr algn="just"/>
            <a:r>
              <a:rPr lang="cs-CZ" dirty="0" smtClean="0"/>
              <a:t>toho </a:t>
            </a:r>
            <a:r>
              <a:rPr lang="cs-CZ" dirty="0"/>
              <a:t>se využívá k ohřívání v mikrovlnné troubě. Mikrovlny se rovněž využívají pro bezdrátovou komunikaci zvanou Wi-Fi.[2]</a:t>
            </a:r>
          </a:p>
        </p:txBody>
      </p:sp>
    </p:spTree>
    <p:extLst>
      <p:ext uri="{BB962C8B-B14F-4D97-AF65-F5344CB8AC3E}">
        <p14:creationId xmlns:p14="http://schemas.microsoft.com/office/powerpoint/2010/main" val="64063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Infračervené záření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/>
          <a:lstStyle/>
          <a:p>
            <a:pPr algn="just"/>
            <a:r>
              <a:rPr lang="cs-CZ" dirty="0"/>
              <a:t>Infračervené záření pokrývá frekvence 300 GHz až 400 </a:t>
            </a:r>
            <a:r>
              <a:rPr lang="cs-CZ" dirty="0" err="1"/>
              <a:t>THz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Dále </a:t>
            </a:r>
            <a:r>
              <a:rPr lang="cs-CZ" dirty="0"/>
              <a:t>se dělí na blízkou IČ (</a:t>
            </a:r>
            <a:r>
              <a:rPr lang="cs-CZ" dirty="0" err="1"/>
              <a:t>near</a:t>
            </a:r>
            <a:r>
              <a:rPr lang="cs-CZ" dirty="0"/>
              <a:t>-IR), střední IČ (</a:t>
            </a:r>
            <a:r>
              <a:rPr lang="cs-CZ" dirty="0" err="1"/>
              <a:t>mid</a:t>
            </a:r>
            <a:r>
              <a:rPr lang="cs-CZ" dirty="0"/>
              <a:t>-IR), dalekou IČ (far- IR</a:t>
            </a:r>
            <a:r>
              <a:rPr lang="cs-CZ" dirty="0" smtClean="0"/>
              <a:t>). [2]</a:t>
            </a:r>
          </a:p>
          <a:p>
            <a:pPr algn="just"/>
            <a:r>
              <a:rPr lang="cs-CZ" dirty="0" smtClean="0"/>
              <a:t>Využití například pro noční vidění nebo v dálkových ovládačích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572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Viditelné světlo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039" y="1268760"/>
            <a:ext cx="6696744" cy="23762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Viditelné světlo o vlnových délkách 400 - 800 </a:t>
            </a:r>
            <a:r>
              <a:rPr lang="cs-CZ" dirty="0" err="1"/>
              <a:t>nm</a:t>
            </a:r>
            <a:r>
              <a:rPr lang="cs-CZ" dirty="0"/>
              <a:t> je ta část spektra, na kterou je citlivé lidské oko. </a:t>
            </a:r>
            <a:endParaRPr lang="cs-CZ" dirty="0" smtClean="0"/>
          </a:p>
          <a:p>
            <a:pPr algn="just"/>
            <a:r>
              <a:rPr lang="cs-CZ" dirty="0" smtClean="0"/>
              <a:t>Viditelné </a:t>
            </a:r>
            <a:r>
              <a:rPr lang="cs-CZ" dirty="0"/>
              <a:t>světlo a blízké infračervené záření je absorbováno a emitováno elektrony v atomech a molekulách, když přecházejí mezi energetickými hladinami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r>
              <a:rPr lang="cs-CZ" dirty="0"/>
              <a:t>Tato část elektromagnetického spektra se také označuje jako světelné spektrum. Jednotlivé barvy, vyskytující se ve světelném spektru se nazývají spektrálními barvami a odpovídají jim určité intervaly vlnových délek elektromagnetického záření</a:t>
            </a:r>
            <a:r>
              <a:rPr lang="cs-CZ" dirty="0" smtClean="0"/>
              <a:t>. [2]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1619672" y="3645024"/>
          <a:ext cx="6400800" cy="2926080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133600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hlinkClick r:id="rId2" tooltip="Barva"/>
                        </a:rPr>
                        <a:t>Barva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Vlnová délka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Frekvence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3" tooltip="Červená"/>
                        </a:rPr>
                        <a:t>červená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625 až 740 nm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480 až 405 THz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4" tooltip="Oranžová"/>
                        </a:rPr>
                        <a:t>oranžová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590 až 625 nm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510 až 480 THz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8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5" tooltip="Žlutá"/>
                        </a:rPr>
                        <a:t>žlutá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565 až 590 nm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530 až 510 THz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6" tooltip="Zelená"/>
                        </a:rPr>
                        <a:t>zelená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520 až 565 nm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580 až 530 THz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7" tooltip="Azurová"/>
                        </a:rPr>
                        <a:t>azurová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500 až 520 nm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600 až 580 THz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D4D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8" tooltip="Modrá"/>
                        </a:rPr>
                        <a:t>modrá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430 až 500 nm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700 až 600 THz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9" tooltip="Fialová"/>
                        </a:rPr>
                        <a:t>fialová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~ 380 až 430 nm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000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~ 790 až 700 </a:t>
                      </a:r>
                      <a:r>
                        <a:rPr lang="cs-CZ" dirty="0" err="1"/>
                        <a:t>THz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0007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58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Ultrafialové záření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3096344"/>
          </a:xfrm>
        </p:spPr>
        <p:txBody>
          <a:bodyPr/>
          <a:lstStyle/>
          <a:p>
            <a:pPr algn="just"/>
            <a:r>
              <a:rPr lang="cs-CZ" dirty="0"/>
              <a:t>Ultrafialové záření (UV) o vlnových délkách 400 – 10 </a:t>
            </a:r>
            <a:r>
              <a:rPr lang="cs-CZ" dirty="0" err="1"/>
              <a:t>nm</a:t>
            </a:r>
            <a:r>
              <a:rPr lang="cs-CZ" dirty="0"/>
              <a:t> a frekvenci 1015 - 1017Hz. Fotony tohoto záření mají vysokou energii a mohou proto štěpit chemické vazby. </a:t>
            </a:r>
            <a:endParaRPr lang="cs-CZ" dirty="0" smtClean="0"/>
          </a:p>
          <a:p>
            <a:pPr algn="just"/>
            <a:r>
              <a:rPr lang="cs-CZ" dirty="0"/>
              <a:t>Fotony UV záření mohou také poškodit zejména DNA, což může způsobit ve spojitosti s dalším poškozením závislosti na závažnosti postižení až prosté odumření poškozené </a:t>
            </a:r>
            <a:r>
              <a:rPr lang="cs-CZ" dirty="0" smtClean="0"/>
              <a:t>buňky. [2]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902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Rentgenové záření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36004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Rentgenové záření o vlnových délkách 10 – 0,1 </a:t>
            </a:r>
            <a:r>
              <a:rPr lang="cs-CZ" dirty="0" err="1"/>
              <a:t>nm</a:t>
            </a:r>
            <a:r>
              <a:rPr lang="cs-CZ" dirty="0"/>
              <a:t> a frekvenci 1017- 1020 Hz.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praxi se využívá především schopnost pronikat celou řadou materiálů a jen slabě se v nich absorbovat.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lékařství se využívá především v diagnostice (skiagrafie, CT), v průmyslu pak v defektoskopii.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rentgenovém spektru lze pozorovat i některé astronomicky zajímavé objekty, např. černé díry a neutronové hvězdy.[2]</a:t>
            </a:r>
          </a:p>
        </p:txBody>
      </p:sp>
    </p:spTree>
    <p:extLst>
      <p:ext uri="{BB962C8B-B14F-4D97-AF65-F5344CB8AC3E}">
        <p14:creationId xmlns:p14="http://schemas.microsoft.com/office/powerpoint/2010/main" val="2127824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Gama záření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36004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Záření gama vznikající při radioaktivních a jiných jaderných a </a:t>
            </a:r>
            <a:r>
              <a:rPr lang="cs-CZ" dirty="0" err="1"/>
              <a:t>subjaderných</a:t>
            </a:r>
            <a:r>
              <a:rPr lang="cs-CZ" dirty="0"/>
              <a:t> dějích (jako je například anihilace). </a:t>
            </a:r>
            <a:endParaRPr lang="cs-CZ" dirty="0" smtClean="0"/>
          </a:p>
          <a:p>
            <a:pPr algn="just"/>
            <a:r>
              <a:rPr lang="cs-CZ" dirty="0" smtClean="0"/>
              <a:t>Název </a:t>
            </a:r>
            <a:r>
              <a:rPr lang="cs-CZ" dirty="0"/>
              <a:t>vychází ze značení ionizujícího záření (ostatní druhy ionizujícího záření nejsou elektromagnetické povahy). </a:t>
            </a:r>
            <a:endParaRPr lang="cs-CZ" dirty="0" smtClean="0"/>
          </a:p>
          <a:p>
            <a:pPr algn="just"/>
            <a:r>
              <a:rPr lang="cs-CZ" dirty="0" smtClean="0"/>
              <a:t>Využívá </a:t>
            </a:r>
            <a:r>
              <a:rPr lang="cs-CZ" dirty="0"/>
              <a:t>se v </a:t>
            </a:r>
            <a:r>
              <a:rPr lang="cs-CZ" dirty="0" smtClean="0"/>
              <a:t>neurochirurgii </a:t>
            </a:r>
            <a:r>
              <a:rPr lang="cs-CZ" dirty="0"/>
              <a:t>v přístroji Leksellův gama nůž</a:t>
            </a:r>
            <a:r>
              <a:rPr lang="cs-CZ" dirty="0" smtClean="0"/>
              <a:t>. [2</a:t>
            </a:r>
            <a:r>
              <a:rPr lang="cs-CZ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753685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578</Words>
  <Application>Microsoft Office PowerPoint</Application>
  <PresentationFormat>Předvádění na obrazovce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Georgia</vt:lpstr>
      <vt:lpstr>Trebuchet MS</vt:lpstr>
      <vt:lpstr>Aerodynamika</vt:lpstr>
      <vt:lpstr>Elektromagnetické záření</vt:lpstr>
      <vt:lpstr>Vymezení, rozdělení</vt:lpstr>
      <vt:lpstr>Radiové vlny</vt:lpstr>
      <vt:lpstr>Mikrovlny </vt:lpstr>
      <vt:lpstr>Infračervené záření</vt:lpstr>
      <vt:lpstr>Viditelné světlo</vt:lpstr>
      <vt:lpstr>Ultrafialové záření</vt:lpstr>
      <vt:lpstr>Rentgenové záření</vt:lpstr>
      <vt:lpstr>Gama záření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Elektromagnetické záření</dc:title>
  <dc:creator>Petr Machálek</dc:creator>
  <cp:lastModifiedBy>Petr Machálek</cp:lastModifiedBy>
  <cp:revision>1</cp:revision>
  <dcterms:created xsi:type="dcterms:W3CDTF">2013-01-10T00:47:21Z</dcterms:created>
  <dcterms:modified xsi:type="dcterms:W3CDTF">2013-01-10T00:47:57Z</dcterms:modified>
</cp:coreProperties>
</file>